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1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1169B03-4A41-4A54-94F3-8734D9671C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214153E-78CD-4A5D-BF55-8D3FF7E3F375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860E2A2-655B-40BB-9BCD-B816266BF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2643182"/>
            <a:ext cx="7772400" cy="37147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Экспериментальная работа МБОУ СОШ № 45 г.о. Самара</a:t>
            </a:r>
            <a:br>
              <a:rPr lang="ru-RU" dirty="0" smtClean="0"/>
            </a:br>
            <a:r>
              <a:rPr lang="ru-RU" dirty="0" smtClean="0"/>
              <a:t> как условие развития инновационной школы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857760"/>
            <a:ext cx="7772400" cy="64294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71480"/>
            <a:ext cx="46434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Муниципальное бюджетное общеобразовательное учреждение </a:t>
            </a:r>
            <a:br>
              <a:rPr lang="ru-RU" dirty="0" smtClean="0"/>
            </a:br>
            <a:r>
              <a:rPr lang="ru-RU" dirty="0" smtClean="0"/>
              <a:t>средняя общеобразовательная школа № 45</a:t>
            </a:r>
            <a:br>
              <a:rPr lang="ru-RU" dirty="0" smtClean="0"/>
            </a:br>
            <a:r>
              <a:rPr lang="ru-RU" dirty="0" smtClean="0"/>
              <a:t>городского округа Самара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4" descr="ш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642918"/>
            <a:ext cx="2462213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1571636"/>
          </a:xfrm>
        </p:spPr>
        <p:txBody>
          <a:bodyPr>
            <a:normAutofit fontScale="90000"/>
          </a:bodyPr>
          <a:lstStyle/>
          <a:p>
            <a:pPr algn="ctr">
              <a:lnSpc>
                <a:spcPct val="80000"/>
              </a:lnSpc>
            </a:pPr>
            <a:r>
              <a:rPr lang="ru-RU" sz="1800" dirty="0" smtClean="0"/>
              <a:t>30 марта 2011 года</a:t>
            </a:r>
            <a:br>
              <a:rPr lang="ru-RU" sz="1800" dirty="0" smtClean="0"/>
            </a:br>
            <a:r>
              <a:rPr lang="ru-RU" sz="1800" dirty="0" smtClean="0"/>
              <a:t>    «Разработка основных нормативных документов, сопровождающих ФГОС. Проектирование рабочих программ с универсальными учебными действиями в начальной школе. Из опыта работы МОУ  школы № 45 г.о. Самара»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D:\Мои документы\Мои рисунки\камера наша\DCIM\105CDPFQ\S105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3663164" cy="2747373"/>
          </a:xfrm>
          <a:prstGeom prst="rect">
            <a:avLst/>
          </a:prstGeom>
          <a:noFill/>
        </p:spPr>
      </p:pic>
      <p:pic>
        <p:nvPicPr>
          <p:cNvPr id="4" name="Рисунок 3" descr="D:\Мои документы\Мои рисунки\НОВАЯ фото\2А\НОВАЯ 4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789040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фото 2 класс\занимательные уроки по окружающему миру\2011-11-15 13.36.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00808"/>
            <a:ext cx="329565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072494" cy="1143008"/>
          </a:xfrm>
        </p:spPr>
        <p:txBody>
          <a:bodyPr>
            <a:normAutofit fontScale="90000"/>
          </a:bodyPr>
          <a:lstStyle/>
          <a:p>
            <a:pPr algn="ctr">
              <a:lnSpc>
                <a:spcPct val="80000"/>
              </a:lnSpc>
            </a:pPr>
            <a:r>
              <a:rPr lang="ru-RU" sz="1800" dirty="0" smtClean="0"/>
              <a:t>23 </a:t>
            </a:r>
            <a:r>
              <a:rPr lang="ru-RU" sz="1800" smtClean="0"/>
              <a:t>ноября 2011 года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«Реализация раздела основной образовательной программы НОО «Формирование культуры здорового образа жизни»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D:\Мои документы\Мои рисунки\Бассейн 2011\крыша 267.jpg"/>
          <p:cNvPicPr/>
          <p:nvPr/>
        </p:nvPicPr>
        <p:blipFill>
          <a:blip r:embed="rId2" cstate="print"/>
          <a:srcRect t="23756"/>
          <a:stretch>
            <a:fillRect/>
          </a:stretch>
        </p:blipFill>
        <p:spPr bwMode="auto">
          <a:xfrm>
            <a:off x="5857884" y="1428736"/>
            <a:ext cx="2805558" cy="160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G:\clip_image002.jpg"/>
          <p:cNvPicPr>
            <a:picLocks noChangeAspect="1" noChangeArrowheads="1"/>
          </p:cNvPicPr>
          <p:nvPr/>
        </p:nvPicPr>
        <p:blipFill>
          <a:blip r:embed="rId3" cstate="print"/>
          <a:srcRect l="7143"/>
          <a:stretch>
            <a:fillRect/>
          </a:stretch>
        </p:blipFill>
        <p:spPr bwMode="auto">
          <a:xfrm>
            <a:off x="5929322" y="3786190"/>
            <a:ext cx="2786061" cy="2009775"/>
          </a:xfrm>
          <a:prstGeom prst="rect">
            <a:avLst/>
          </a:prstGeom>
          <a:noFill/>
        </p:spPr>
      </p:pic>
      <p:pic>
        <p:nvPicPr>
          <p:cNvPr id="8" name="Рисунок 7" descr="G:\P105064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285860"/>
            <a:ext cx="2587625" cy="194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G:\2011-11-22 08.28.2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3214686"/>
            <a:ext cx="283140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00034" y="3214687"/>
            <a:ext cx="23574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Урок окружающего мира «Пришла зима» (1 «В» класс, учитель Седова Н.В.)</a:t>
            </a:r>
            <a:endParaRPr lang="ru-RU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5929322" y="3000373"/>
            <a:ext cx="29289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3-ий урок физкультуры в бассейне (2 «Б» класс, инструктор по плаванию Кирилина Т.М.)</a:t>
            </a:r>
            <a:endParaRPr lang="ru-RU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5643570" y="5786454"/>
            <a:ext cx="30718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3- </a:t>
            </a:r>
            <a:r>
              <a:rPr lang="ru-RU" sz="1100" dirty="0" err="1" smtClean="0"/>
              <a:t>ий</a:t>
            </a:r>
            <a:r>
              <a:rPr lang="ru-RU" sz="1100" dirty="0" smtClean="0"/>
              <a:t> урок физкультуры в хореографическом зале (2 «А» класс, преподаватель </a:t>
            </a:r>
            <a:r>
              <a:rPr lang="ru-RU" sz="1100" dirty="0" err="1" smtClean="0"/>
              <a:t>Ревизорова</a:t>
            </a:r>
            <a:r>
              <a:rPr lang="ru-RU" sz="1100" dirty="0" smtClean="0"/>
              <a:t> А.В.)</a:t>
            </a:r>
            <a:endParaRPr lang="ru-RU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3143240" y="2357430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Динамическая пауза на основе русских народных сказок</a:t>
            </a:r>
          </a:p>
          <a:p>
            <a:r>
              <a:rPr lang="ru-RU" sz="1100" dirty="0" smtClean="0"/>
              <a:t> (1 «Б» класс, учитель </a:t>
            </a:r>
            <a:r>
              <a:rPr lang="ru-RU" sz="1100" dirty="0" err="1" smtClean="0"/>
              <a:t>Теологова</a:t>
            </a:r>
            <a:r>
              <a:rPr lang="ru-RU" sz="1100" dirty="0" smtClean="0"/>
              <a:t> В.А.)</a:t>
            </a:r>
            <a:endParaRPr lang="ru-RU" sz="1100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7" name="Рисунок 16" descr="D:\Мои документы\Мои рисунки\СЕМИНАРЫ\Методдень 12.11.2010\Изображение 09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3857628"/>
            <a:ext cx="2263775" cy="1698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28596" y="5643578"/>
            <a:ext cx="29289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Динамическая пауза «Удивительный мир танца» (1 «А» класс, хореограф Архипова В.А.)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8183880" cy="114300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 2011 года МОУ школа № 45 работает </a:t>
            </a:r>
            <a:br>
              <a:rPr lang="ru-RU" sz="2400" dirty="0" smtClean="0"/>
            </a:br>
            <a:r>
              <a:rPr lang="ru-RU" sz="2400" dirty="0" smtClean="0"/>
              <a:t>как </a:t>
            </a:r>
            <a:r>
              <a:rPr lang="ru-RU" sz="2400" dirty="0" err="1" smtClean="0"/>
              <a:t>стажировочная</a:t>
            </a:r>
            <a:r>
              <a:rPr lang="ru-RU" sz="2400" dirty="0" smtClean="0"/>
              <a:t> площадка</a:t>
            </a:r>
            <a:br>
              <a:rPr lang="ru-RU" sz="2400" dirty="0" smtClean="0"/>
            </a:br>
            <a:r>
              <a:rPr lang="ru-RU" sz="2400" dirty="0" smtClean="0"/>
              <a:t> по теме:«Управление введением ФГОС»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99592" y="1928803"/>
          <a:ext cx="7416823" cy="4020477"/>
        </p:xfrm>
        <a:graphic>
          <a:graphicData uri="http://schemas.openxmlformats.org/drawingml/2006/table">
            <a:tbl>
              <a:tblPr/>
              <a:tblGrid>
                <a:gridCol w="593346"/>
                <a:gridCol w="1038355"/>
                <a:gridCol w="2299215"/>
                <a:gridCol w="1409197"/>
                <a:gridCol w="2076710"/>
              </a:tblGrid>
              <a:tr h="185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1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Форма проведения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Практический результат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2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25.01.2012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14.00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Анализ нормативно-правовой базы введения и реализации ФГОС НОО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Методический практикум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Кейс нормативных документов, регламентирующих введение и реализацию ФГОС НОО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5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29.02.2012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14.00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Методическое сопровождение введения и реализации ФГОС НОО. Организация образовательного процесса.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Круглый стол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Скорректированные планы методического сопровождения введения и реализации ФГОС НОО, работы МО учителей начальных классов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9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28.03.2012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14.00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Требования к современному уроку в свете ФГОС НОО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Научно-практический семинар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Анализ урока в аспекте формирования УУД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6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25.04.2012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14.00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Практика реализации программы социализации, развития и воспитания личности младшего школьника в МОУ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Научно-практический семинар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Анализ программ и занятий  внеурочной деятельности.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32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16.05.2012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14.00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Формы и методы контроля успешности младших школьников в достижении планируемых результатов освоения ООП НОО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Методический практикум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Пакет диагностических материалов</a:t>
                      </a:r>
                    </a:p>
                  </a:txBody>
                  <a:tcPr marL="19118" marR="19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00108"/>
            <a:ext cx="8183880" cy="342902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256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81128"/>
            <a:ext cx="8183880" cy="13681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82707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692697"/>
            <a:ext cx="6984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Особенности инноваций в образовательном процессе:</a:t>
            </a:r>
          </a:p>
          <a:p>
            <a:endParaRPr lang="ru-RU" b="1" dirty="0" smtClean="0"/>
          </a:p>
          <a:p>
            <a:pPr>
              <a:buFontTx/>
              <a:buChar char="-"/>
            </a:pPr>
            <a:r>
              <a:rPr lang="ru-RU" i="1" dirty="0" smtClean="0"/>
              <a:t>  постоянное обновление</a:t>
            </a:r>
            <a:r>
              <a:rPr lang="ru-RU" dirty="0" smtClean="0"/>
              <a:t> и </a:t>
            </a:r>
            <a:r>
              <a:rPr lang="ru-RU" i="1" dirty="0" smtClean="0"/>
              <a:t>саморазвитие</a:t>
            </a:r>
            <a:r>
              <a:rPr lang="ru-RU" dirty="0" smtClean="0"/>
              <a:t> на основе особой организации деятельности педагогов и школьников, </a:t>
            </a:r>
          </a:p>
          <a:p>
            <a:pPr>
              <a:buFontTx/>
              <a:buChar char="-"/>
            </a:pPr>
            <a:r>
              <a:rPr lang="ru-RU" dirty="0" smtClean="0"/>
              <a:t>  </a:t>
            </a:r>
            <a:r>
              <a:rPr lang="ru-RU" i="1" dirty="0" smtClean="0"/>
              <a:t>стремление</a:t>
            </a:r>
            <a:r>
              <a:rPr lang="ru-RU" dirty="0" smtClean="0"/>
              <a:t> к периодическому </a:t>
            </a:r>
            <a:r>
              <a:rPr lang="ru-RU" i="1" dirty="0" smtClean="0"/>
              <a:t>глубокому</a:t>
            </a:r>
            <a:r>
              <a:rPr lang="ru-RU" dirty="0" smtClean="0"/>
              <a:t> анализу и  пересмотру своей работы,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924944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i="1" dirty="0" smtClean="0"/>
              <a:t>новое</a:t>
            </a:r>
            <a:r>
              <a:rPr lang="ru-RU" dirty="0" smtClean="0"/>
              <a:t> решение актуальной проблемы,</a:t>
            </a:r>
          </a:p>
          <a:p>
            <a:r>
              <a:rPr lang="ru-RU" dirty="0" smtClean="0"/>
              <a:t>- </a:t>
            </a:r>
            <a:r>
              <a:rPr lang="ru-RU" i="1" dirty="0" smtClean="0"/>
              <a:t>качественное</a:t>
            </a:r>
            <a:r>
              <a:rPr lang="ru-RU" dirty="0" smtClean="0"/>
              <a:t> изменение </a:t>
            </a:r>
            <a:r>
              <a:rPr lang="ru-RU" dirty="0" smtClean="0"/>
              <a:t>уровня развития личности учащихся и </a:t>
            </a:r>
            <a:r>
              <a:rPr lang="ru-RU" dirty="0" smtClean="0"/>
              <a:t>других компонентов </a:t>
            </a:r>
            <a:r>
              <a:rPr lang="ru-RU" dirty="0" smtClean="0"/>
              <a:t>системы  школы. </a:t>
            </a:r>
          </a:p>
          <a:p>
            <a:r>
              <a:rPr lang="ru-RU" b="1" dirty="0" smtClean="0"/>
              <a:t>	К инновационным школам</a:t>
            </a:r>
            <a:r>
              <a:rPr lang="ru-RU" dirty="0" smtClean="0"/>
              <a:t> могут быть отнесены те </a:t>
            </a:r>
            <a:r>
              <a:rPr lang="ru-RU" b="1" dirty="0" smtClean="0"/>
              <a:t>школы,</a:t>
            </a:r>
            <a:r>
              <a:rPr lang="ru-RU" dirty="0" smtClean="0"/>
              <a:t> которые сами разрабатывают и реализуют комплексные инновационные программы «от замысла до воплощения». </a:t>
            </a:r>
          </a:p>
          <a:p>
            <a:r>
              <a:rPr lang="ru-RU" b="1" dirty="0" smtClean="0"/>
              <a:t>	Школа в этом случае одновременно выполняет функции и научной лаборатории, и экспериментальной площадки и является пространством жизнедеятельности детей и взрослых.</a:t>
            </a:r>
          </a:p>
        </p:txBody>
      </p:sp>
      <p:pic>
        <p:nvPicPr>
          <p:cNvPr id="4098" name="Picture 2" descr="Картинка 45 из 234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6672"/>
            <a:ext cx="2003618" cy="2158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857232"/>
            <a:ext cx="8183880" cy="507209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 2008 года школа работала в режиме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инновационно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– активной школы по теме: «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Социокультурный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центр «Здоровое поколение» как средство социализации учащихся общеобразовательной школы» (приказ Департамента Образования Администрации г.о. Самара №1675 –ОД от 09.10.2008)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 2009 года работаем как школа – лаборатория по направлению «Апробирование государственных образовательных стандартов второго поколения» по теме :«Модель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социокультурного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центра «Здоровое поколение» как средство социализации учащихся общеобразовательной школы» (приказ Департамента Образования Администрации г.о. Самара № 1830-од от 18.09.2009)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 2010 года МОУ школа №45 является экспериментальной площадкой по введению ФГОС начального общего образования (приказ Министерства образования и науки Самарской области № 115-од от 22.06.2010)</a:t>
            </a:r>
          </a:p>
          <a:p>
            <a:pPr>
              <a:lnSpc>
                <a:spcPct val="80000"/>
              </a:lnSpc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 2010-2011 учебном году МОУ школа № 45 являлась экспериментальной площадкой по вопросу внедрения 3-его часа физической культуры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428604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экспериментальной работы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7829576" cy="10715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Экспериментальная площадка по введению ФГОС начального общего образования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214686"/>
            <a:ext cx="8183880" cy="31163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Картинка 2 из 57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785926"/>
            <a:ext cx="5445523" cy="3997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47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Методическое сопровождение   введения ФГОС НОО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143000"/>
            <a:ext cx="8991600" cy="1219200"/>
          </a:xfrm>
        </p:spPr>
        <p:txBody>
          <a:bodyPr>
            <a:normAutofit fontScale="92500" lnSpcReduction="20000"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ru-RU" sz="2000" dirty="0"/>
          </a:p>
          <a:p>
            <a:pPr marL="609600" indent="-609600">
              <a:lnSpc>
                <a:spcPct val="90000"/>
              </a:lnSpc>
            </a:pPr>
            <a:r>
              <a:rPr lang="ru-RU" sz="2000" dirty="0"/>
              <a:t>Изучение информационно-методических материалов, сопровождающих введение ФГОС начального общего образования в ОУ представителями рабочей группы начального образования</a:t>
            </a:r>
          </a:p>
        </p:txBody>
      </p:sp>
      <p:graphicFrame>
        <p:nvGraphicFramePr>
          <p:cNvPr id="15364" name="Organization Chart 4"/>
          <p:cNvGraphicFramePr>
            <a:graphicFrameLocks/>
          </p:cNvGraphicFramePr>
          <p:nvPr>
            <p:ph sz="half" idx="2"/>
          </p:nvPr>
        </p:nvGraphicFramePr>
        <p:xfrm>
          <a:off x="571472" y="2357430"/>
          <a:ext cx="8110566" cy="4062434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191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Методическое сопровождение   введения ФГОС НОО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8382000" cy="53340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Обеспечение повышения квалификации педагогических работников ОУ на базе ЦРО и СИПКРО</a:t>
            </a:r>
          </a:p>
        </p:txBody>
      </p:sp>
      <p:graphicFrame>
        <p:nvGraphicFramePr>
          <p:cNvPr id="41111" name="Group 151"/>
          <p:cNvGraphicFramePr>
            <a:graphicFrameLocks noGrp="1"/>
          </p:cNvGraphicFramePr>
          <p:nvPr>
            <p:ph sz="half" idx="2"/>
          </p:nvPr>
        </p:nvGraphicFramePr>
        <p:xfrm>
          <a:off x="714348" y="2000239"/>
          <a:ext cx="7786742" cy="4508751"/>
        </p:xfrm>
        <a:graphic>
          <a:graphicData uri="http://schemas.openxmlformats.org/drawingml/2006/table">
            <a:tbl>
              <a:tblPr/>
              <a:tblGrid>
                <a:gridCol w="604144"/>
                <a:gridCol w="4497515"/>
                <a:gridCol w="1476796"/>
                <a:gridCol w="1208287"/>
              </a:tblGrid>
              <a:tr h="6610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№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/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Название курса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Дата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Количество 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1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Алгоритм внедрения Федерального Государственного образовательного Стандарта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II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поколения в ОУ (курсы для заместителей директоров по УР)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октябрь-декабрь 2009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8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Внедрение Федерального Государственного образовательного Стандарта на территории Самарской области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 июня-25 июня 2010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80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VIII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Международная научно-практическая конференция по проблеме «Здоровое поколение – международные ориентиры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XXI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века»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июня 2010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 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80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Механизмы реализации государственных образовательных стандартов второго поколения в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ачальной школе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октябрь-февраль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2010-2011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6615130" cy="1619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Методическое сопровождение 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/>
              <a:t>введения ФГОС НОО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928802"/>
            <a:ext cx="6143668" cy="40719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1800" dirty="0" smtClean="0"/>
              <a:t>Проведение </a:t>
            </a:r>
            <a:r>
              <a:rPr lang="ru-RU" sz="1800" dirty="0"/>
              <a:t>тематических семинаров школьного и городского уровней «Внедрение Федерального государственного образовательного стандарта НОО в школах городского округа Самара» на базе ОУ с приглашением педагогов других ОУ</a:t>
            </a:r>
            <a:r>
              <a:rPr lang="ru-RU" sz="1800" dirty="0" smtClean="0"/>
              <a:t>.</a:t>
            </a:r>
          </a:p>
          <a:p>
            <a:pPr>
              <a:lnSpc>
                <a:spcPct val="90000"/>
              </a:lnSpc>
            </a:pPr>
            <a:endParaRPr lang="ru-RU" sz="1800" dirty="0"/>
          </a:p>
          <a:p>
            <a:pPr>
              <a:lnSpc>
                <a:spcPct val="90000"/>
              </a:lnSpc>
            </a:pPr>
            <a:r>
              <a:rPr lang="ru-RU" sz="1800" dirty="0"/>
              <a:t>Методическая помощь ЦРО в подготовке ОУ к введению ФГОС. Определение порядка перехода на новые ФГОС НОО</a:t>
            </a:r>
            <a:r>
              <a:rPr lang="ru-RU" sz="1800" dirty="0" smtClean="0"/>
              <a:t>.</a:t>
            </a:r>
          </a:p>
          <a:p>
            <a:pPr>
              <a:lnSpc>
                <a:spcPct val="90000"/>
              </a:lnSpc>
              <a:buNone/>
            </a:pPr>
            <a:endParaRPr lang="ru-RU" sz="1800" dirty="0"/>
          </a:p>
          <a:p>
            <a:pPr>
              <a:lnSpc>
                <a:spcPct val="90000"/>
              </a:lnSpc>
            </a:pPr>
            <a:r>
              <a:rPr lang="ru-RU" sz="1800" dirty="0"/>
              <a:t>Осуществление информационно-разъяснительной работы среди родителей обучающихся начальной школы и воспитанников дошкольных образовательных </a:t>
            </a:r>
            <a:r>
              <a:rPr lang="ru-RU" sz="1800" dirty="0" smtClean="0"/>
              <a:t>учреждений.</a:t>
            </a:r>
            <a:endParaRPr lang="ru-RU" sz="1800" dirty="0"/>
          </a:p>
        </p:txBody>
      </p:sp>
      <p:pic>
        <p:nvPicPr>
          <p:cNvPr id="38916" name="Picture 4" descr="Изображение 057"/>
          <p:cNvPicPr>
            <a:picLocks noChangeAspect="1" noChangeArrowheads="1"/>
          </p:cNvPicPr>
          <p:nvPr/>
        </p:nvPicPr>
        <p:blipFill>
          <a:blip r:embed="rId2" cstate="print"/>
          <a:srcRect l="22034" t="13559"/>
          <a:stretch>
            <a:fillRect/>
          </a:stretch>
        </p:blipFill>
        <p:spPr bwMode="auto">
          <a:xfrm>
            <a:off x="6300192" y="476672"/>
            <a:ext cx="2514600" cy="2205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0004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В рамках распространения опыта по внедрению ФГОС НОО были </a:t>
            </a:r>
            <a:r>
              <a:rPr lang="ru-RU" sz="2400" b="1" dirty="0" smtClean="0"/>
              <a:t>проведены семинары</a:t>
            </a:r>
            <a:r>
              <a:rPr lang="ru-RU" sz="3200" b="1" dirty="0" smtClean="0"/>
              <a:t> </a:t>
            </a:r>
            <a:r>
              <a:rPr lang="ru-RU" sz="2700" b="1" dirty="0" smtClean="0"/>
              <a:t>и </a:t>
            </a:r>
            <a:r>
              <a:rPr lang="ru-RU" sz="2700" dirty="0" smtClean="0"/>
              <a:t>методические дни:</a:t>
            </a:r>
            <a:endParaRPr lang="ru-RU" sz="27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00174"/>
            <a:ext cx="6172200" cy="450059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100" b="1" dirty="0"/>
          </a:p>
          <a:p>
            <a:pPr>
              <a:lnSpc>
                <a:spcPct val="80000"/>
              </a:lnSpc>
            </a:pPr>
            <a:r>
              <a:rPr lang="ru-RU" sz="1600" b="1" dirty="0"/>
              <a:t>12 ноября 2010 </a:t>
            </a:r>
            <a:r>
              <a:rPr lang="ru-RU" sz="1600" b="1" dirty="0" smtClean="0"/>
              <a:t>года  </a:t>
            </a:r>
            <a:endParaRPr lang="ru-RU" sz="16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/>
              <a:t>    </a:t>
            </a:r>
            <a:r>
              <a:rPr lang="ru-RU" sz="1600" dirty="0"/>
              <a:t>«Обеспечение федерального государственного образовательного стандарта начального общего образования: формы внеурочной деятельности в рамках модели </a:t>
            </a:r>
            <a:r>
              <a:rPr lang="ru-RU" sz="1600" dirty="0" err="1"/>
              <a:t>социокультурного</a:t>
            </a:r>
            <a:r>
              <a:rPr lang="ru-RU" sz="1600" dirty="0"/>
              <a:t> центра «Здоровое поколение</a:t>
            </a:r>
            <a:r>
              <a:rPr lang="ru-RU" sz="1600" dirty="0" smtClean="0"/>
              <a:t>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/>
          </a:p>
          <a:p>
            <a:pPr>
              <a:lnSpc>
                <a:spcPct val="80000"/>
              </a:lnSpc>
            </a:pPr>
            <a:r>
              <a:rPr lang="ru-RU" sz="1600" b="1" dirty="0" smtClean="0"/>
              <a:t>30 марта 2011 года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    «Разработка основных нормативных документов, сопровождающих ФГОС. Проектирование рабочих программ с универсальными учебными действиями в начальной школе. Из опыта работы МОУ 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/>
              <a:t>    школы № 45 г.о. Самара»</a:t>
            </a:r>
          </a:p>
          <a:p>
            <a:pPr>
              <a:lnSpc>
                <a:spcPct val="80000"/>
              </a:lnSpc>
              <a:buNone/>
            </a:pPr>
            <a:endParaRPr lang="ru-RU" sz="1600" dirty="0" smtClean="0"/>
          </a:p>
          <a:p>
            <a:pPr>
              <a:lnSpc>
                <a:spcPct val="80000"/>
              </a:lnSpc>
            </a:pPr>
            <a:r>
              <a:rPr lang="ru-RU" sz="1600" b="1" dirty="0" smtClean="0"/>
              <a:t>23 ноября 2011года</a:t>
            </a:r>
          </a:p>
          <a:p>
            <a:pPr>
              <a:lnSpc>
                <a:spcPct val="80000"/>
              </a:lnSpc>
              <a:buNone/>
            </a:pPr>
            <a:r>
              <a:rPr lang="ru-RU" sz="1600" b="1" dirty="0" smtClean="0"/>
              <a:t>    </a:t>
            </a:r>
            <a:r>
              <a:rPr lang="ru-RU" sz="1600" dirty="0" smtClean="0"/>
              <a:t>«Реализация раздела основной образовательной программы НОО «Формирование культуры здорового образа жизни»</a:t>
            </a:r>
            <a:endParaRPr lang="ru-RU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100" b="1" dirty="0"/>
          </a:p>
        </p:txBody>
      </p:sp>
      <p:pic>
        <p:nvPicPr>
          <p:cNvPr id="13317" name="Picture 5" descr="Изображение 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1544" y="1500174"/>
            <a:ext cx="2284301" cy="1714512"/>
          </a:xfrm>
          <a:prstGeom prst="rect">
            <a:avLst/>
          </a:prstGeom>
          <a:noFill/>
        </p:spPr>
      </p:pic>
      <p:pic>
        <p:nvPicPr>
          <p:cNvPr id="13318" name="Picture 6" descr="IMG_70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857628"/>
            <a:ext cx="2584448" cy="215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643074"/>
          </a:xfrm>
        </p:spPr>
        <p:txBody>
          <a:bodyPr>
            <a:normAutofit fontScale="90000"/>
          </a:bodyPr>
          <a:lstStyle/>
          <a:p>
            <a:pPr algn="ctr">
              <a:lnSpc>
                <a:spcPct val="80000"/>
              </a:lnSpc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> </a:t>
            </a:r>
            <a:r>
              <a:rPr lang="ru-RU" sz="1800" dirty="0" smtClean="0"/>
              <a:t>12 ноября 2010 </a:t>
            </a:r>
            <a:r>
              <a:rPr lang="ru-RU" sz="1800" dirty="0" err="1" smtClean="0"/>
              <a:t>годА</a:t>
            </a:r>
            <a:r>
              <a:rPr lang="ru-RU" sz="1800" dirty="0" smtClean="0"/>
              <a:t>  </a:t>
            </a:r>
            <a:br>
              <a:rPr lang="ru-RU" sz="1800" dirty="0" smtClean="0"/>
            </a:br>
            <a:r>
              <a:rPr lang="ru-RU" sz="1800" dirty="0" smtClean="0"/>
              <a:t>    «Обеспечение федерального государственного образовательного стандарта начального общего образования: формы внеурочной деятельности в рамках модели </a:t>
            </a:r>
            <a:r>
              <a:rPr lang="ru-RU" sz="1800" dirty="0" err="1" smtClean="0"/>
              <a:t>социокультурного</a:t>
            </a:r>
            <a:r>
              <a:rPr lang="ru-RU" sz="1800" dirty="0" smtClean="0"/>
              <a:t> центра «Здоровое поколение»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454525" y="310832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ru-RU">
              <a:latin typeface="Arial" charset="0"/>
            </a:endParaRPr>
          </a:p>
          <a:p>
            <a:pPr algn="ctr" eaLnBrk="0" hangingPunct="0"/>
            <a:endParaRPr lang="ru-RU">
              <a:latin typeface="Arial" charset="0"/>
            </a:endParaRPr>
          </a:p>
        </p:txBody>
      </p:sp>
      <p:pic>
        <p:nvPicPr>
          <p:cNvPr id="11269" name="Picture 5" descr="Изображение 07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57950" y="3786190"/>
            <a:ext cx="2362200" cy="1771650"/>
          </a:xfrm>
          <a:noFill/>
          <a:ln/>
        </p:spPr>
      </p:pic>
      <p:pic>
        <p:nvPicPr>
          <p:cNvPr id="11271" name="Picture 7" descr="Изображение 072"/>
          <p:cNvPicPr>
            <a:picLocks noChangeAspect="1" noChangeArrowheads="1"/>
          </p:cNvPicPr>
          <p:nvPr/>
        </p:nvPicPr>
        <p:blipFill>
          <a:blip r:embed="rId3" cstate="print"/>
          <a:srcRect b="14285"/>
          <a:stretch>
            <a:fillRect/>
          </a:stretch>
        </p:blipFill>
        <p:spPr bwMode="auto">
          <a:xfrm>
            <a:off x="3286116" y="2357430"/>
            <a:ext cx="2667000" cy="1714512"/>
          </a:xfrm>
          <a:prstGeom prst="rect">
            <a:avLst/>
          </a:prstGeom>
          <a:noFill/>
        </p:spPr>
      </p:pic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6000760" y="5572140"/>
            <a:ext cx="2819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b="1" u="sng" dirty="0">
                <a:latin typeface="Arial" charset="0"/>
              </a:rPr>
              <a:t>«По дорогам в страну Знаний…»</a:t>
            </a:r>
            <a:r>
              <a:rPr lang="ru-RU" sz="1200" dirty="0">
                <a:latin typeface="Arial" charset="0"/>
              </a:rPr>
              <a:t> </a:t>
            </a:r>
          </a:p>
          <a:p>
            <a:r>
              <a:rPr lang="ru-RU" sz="1200" dirty="0">
                <a:latin typeface="Arial" charset="0"/>
              </a:rPr>
              <a:t>(занятие по курсу «Здоровый образ жизни», 1  «А»  класс, </a:t>
            </a:r>
          </a:p>
          <a:p>
            <a:r>
              <a:rPr lang="ru-RU" sz="1200" dirty="0">
                <a:latin typeface="Arial" charset="0"/>
              </a:rPr>
              <a:t>учитель Игнатьева О.В.)</a:t>
            </a:r>
          </a:p>
        </p:txBody>
      </p:sp>
      <p:pic>
        <p:nvPicPr>
          <p:cNvPr id="11298" name="Picture 34" descr="IMG_6944"/>
          <p:cNvPicPr>
            <a:picLocks noChangeAspect="1" noChangeArrowheads="1"/>
          </p:cNvPicPr>
          <p:nvPr/>
        </p:nvPicPr>
        <p:blipFill>
          <a:blip r:embed="rId4" cstate="print"/>
          <a:srcRect l="8200" t="14578"/>
          <a:stretch>
            <a:fillRect/>
          </a:stretch>
        </p:blipFill>
        <p:spPr bwMode="auto">
          <a:xfrm>
            <a:off x="428596" y="3571876"/>
            <a:ext cx="25590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2928926" y="1500175"/>
            <a:ext cx="307183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1200" b="1" u="sng" dirty="0">
                <a:latin typeface="Arial" charset="0"/>
              </a:rPr>
              <a:t>Военно-спортивная игра «</a:t>
            </a:r>
            <a:r>
              <a:rPr lang="ru-RU" sz="1200" b="1" u="sng" dirty="0" err="1">
                <a:latin typeface="Arial" charset="0"/>
              </a:rPr>
              <a:t>Зарничка</a:t>
            </a:r>
            <a:r>
              <a:rPr lang="ru-RU" sz="1200" b="1" u="sng" dirty="0">
                <a:latin typeface="Arial" charset="0"/>
              </a:rPr>
              <a:t>»</a:t>
            </a:r>
          </a:p>
          <a:p>
            <a:r>
              <a:rPr lang="ru-RU" sz="1400" dirty="0">
                <a:latin typeface="Arial" charset="0"/>
              </a:rPr>
              <a:t> </a:t>
            </a:r>
            <a:r>
              <a:rPr lang="ru-RU" sz="1200" dirty="0">
                <a:latin typeface="Arial" charset="0"/>
              </a:rPr>
              <a:t>(занятие по курсу</a:t>
            </a:r>
          </a:p>
          <a:p>
            <a:r>
              <a:rPr lang="ru-RU" sz="1200" dirty="0">
                <a:latin typeface="Arial" charset="0"/>
              </a:rPr>
              <a:t> «Юный кадет», </a:t>
            </a:r>
            <a:r>
              <a:rPr lang="ru-RU" sz="1200" dirty="0" smtClean="0">
                <a:latin typeface="Arial" charset="0"/>
              </a:rPr>
              <a:t>1 </a:t>
            </a:r>
            <a:r>
              <a:rPr lang="ru-RU" sz="1200" dirty="0">
                <a:latin typeface="Arial" charset="0"/>
              </a:rPr>
              <a:t>«А» класс, учитель    </a:t>
            </a:r>
            <a:r>
              <a:rPr lang="ru-RU" sz="1200" dirty="0" smtClean="0">
                <a:latin typeface="Arial" charset="0"/>
              </a:rPr>
              <a:t>Кудрявцев А.П</a:t>
            </a:r>
            <a:r>
              <a:rPr lang="ru-RU" sz="1200" dirty="0">
                <a:latin typeface="Arial" charset="0"/>
              </a:rPr>
              <a:t>.) </a:t>
            </a:r>
          </a:p>
        </p:txBody>
      </p:sp>
      <p:pic>
        <p:nvPicPr>
          <p:cNvPr id="11302" name="Picture 38" descr="Изображение 08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500174"/>
            <a:ext cx="2489200" cy="1866900"/>
          </a:xfrm>
          <a:prstGeom prst="rect">
            <a:avLst/>
          </a:prstGeom>
          <a:noFill/>
        </p:spPr>
      </p:pic>
      <p:pic>
        <p:nvPicPr>
          <p:cNvPr id="11306" name="Picture 42" descr="IMG_6941"/>
          <p:cNvPicPr>
            <a:picLocks noChangeAspect="1" noChangeArrowheads="1"/>
          </p:cNvPicPr>
          <p:nvPr/>
        </p:nvPicPr>
        <p:blipFill>
          <a:blip r:embed="rId6" cstate="print"/>
          <a:srcRect l="10573" r="4846" b="15419"/>
          <a:stretch>
            <a:fillRect/>
          </a:stretch>
        </p:blipFill>
        <p:spPr bwMode="auto">
          <a:xfrm>
            <a:off x="357158" y="1500174"/>
            <a:ext cx="2438400" cy="18288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71472" y="5429264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u="sng" dirty="0" smtClean="0">
                <a:latin typeface="Arial" pitchFamily="34" charset="0"/>
                <a:cs typeface="Arial" pitchFamily="34" charset="0"/>
              </a:rPr>
              <a:t>«Ежели вы вежливы»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(занятие по курсу «Развитие речи», 1 «Б» класс, учитель Чернова Н.Ю.)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D:\Мои документы\Мои рисунки\СЕМИНАРЫ\Методдень 12.11.2010\Изображение 08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4857760"/>
            <a:ext cx="2514207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928925" y="4286256"/>
            <a:ext cx="3286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1200" b="1" u="sng" dirty="0" smtClean="0">
                <a:latin typeface="Arial" pitchFamily="34" charset="0"/>
                <a:cs typeface="Arial" pitchFamily="34" charset="0"/>
              </a:rPr>
              <a:t>Сказка о попе и работнике его </a:t>
            </a:r>
            <a:r>
              <a:rPr lang="ru-RU" sz="1200" b="1" u="sng" dirty="0" err="1" smtClean="0">
                <a:latin typeface="Arial" pitchFamily="34" charset="0"/>
                <a:cs typeface="Arial" pitchFamily="34" charset="0"/>
              </a:rPr>
              <a:t>Балде</a:t>
            </a:r>
            <a:r>
              <a:rPr lang="ru-RU" sz="1200" b="1" u="sng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( 2 «А» класс, учитель Иванова Т.А.)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349</TotalTime>
  <Words>891</Words>
  <Application>Microsoft Office PowerPoint</Application>
  <PresentationFormat>Экран (4:3)</PresentationFormat>
  <Paragraphs>151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Экспериментальная работа МБОУ СОШ № 45 г.о. Самара  как условие развития инновационной школы </vt:lpstr>
      <vt:lpstr>Слайд 2</vt:lpstr>
      <vt:lpstr>Слайд 3</vt:lpstr>
      <vt:lpstr>Экспериментальная площадка по введению ФГОС начального общего образования</vt:lpstr>
      <vt:lpstr>Методическое сопровождение   введения ФГОС НОО</vt:lpstr>
      <vt:lpstr>Методическое сопровождение   введения ФГОС НОО</vt:lpstr>
      <vt:lpstr>Методическое сопровождение    введения ФГОС НОО</vt:lpstr>
      <vt:lpstr> В рамках распространения опыта по внедрению ФГОС НОО были проведены семинары и методические дни:</vt:lpstr>
      <vt:lpstr>   12 ноября 2010 годА       «Обеспечение федерального государственного образовательного стандарта начального общего образования: формы внеурочной деятельности в рамках модели социокультурного центра «Здоровое поколение»  </vt:lpstr>
      <vt:lpstr>30 марта 2011 года     «Разработка основных нормативных документов, сопровождающих ФГОС. Проектирование рабочих программ с универсальными учебными действиями в начальной школе. Из опыта работы МОУ  школы № 45 г.о. Самара» </vt:lpstr>
      <vt:lpstr>23 ноября 2011 года     «Реализация раздела основной образовательной программы НОО «Формирование культуры здорового образа жизни» </vt:lpstr>
      <vt:lpstr>С 2011 года МОУ школа № 45 работает  как стажировочная площадка  по теме:«Управление введением ФГОС»</vt:lpstr>
      <vt:lpstr>Спасибо за внимание</vt:lpstr>
    </vt:vector>
  </TitlesOfParts>
  <Company>Школа №45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Экспериментальная работа МБОУ СОШ № 45 г.о. Самара</dc:title>
  <dc:creator>Учитель</dc:creator>
  <cp:lastModifiedBy>Учитель</cp:lastModifiedBy>
  <cp:revision>40</cp:revision>
  <dcterms:created xsi:type="dcterms:W3CDTF">2012-02-27T13:39:22Z</dcterms:created>
  <dcterms:modified xsi:type="dcterms:W3CDTF">2012-02-29T07:37:40Z</dcterms:modified>
</cp:coreProperties>
</file>